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4" r:id="rId8"/>
    <p:sldId id="271" r:id="rId9"/>
    <p:sldId id="265" r:id="rId10"/>
    <p:sldId id="266" r:id="rId11"/>
    <p:sldId id="267" r:id="rId12"/>
    <p:sldId id="268" r:id="rId13"/>
    <p:sldId id="269"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00D2346-4162-4DBB-905E-30DB47F00F38}" type="datetimeFigureOut">
              <a:rPr lang="en-US" smtClean="0"/>
              <a:pPr/>
              <a:t>24-May-18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7140D37-B7C7-456E-94C4-849F2632C6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0D2346-4162-4DBB-905E-30DB47F00F38}" type="datetimeFigureOut">
              <a:rPr lang="en-US" smtClean="0"/>
              <a:pPr/>
              <a:t>24-May-18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0D2346-4162-4DBB-905E-30DB47F00F38}" type="datetimeFigureOut">
              <a:rPr lang="en-US" smtClean="0"/>
              <a:pPr/>
              <a:t>24-May-18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0D2346-4162-4DBB-905E-30DB47F00F38}" type="datetimeFigureOut">
              <a:rPr lang="en-US" smtClean="0"/>
              <a:pPr/>
              <a:t>24-May-18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0D2346-4162-4DBB-905E-30DB47F00F38}" type="datetimeFigureOut">
              <a:rPr lang="en-US" smtClean="0"/>
              <a:pPr/>
              <a:t>24-May-18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40D37-B7C7-456E-94C4-849F2632C6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0D2346-4162-4DBB-905E-30DB47F00F38}" type="datetimeFigureOut">
              <a:rPr lang="en-US" smtClean="0"/>
              <a:pPr/>
              <a:t>24-May-18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0D2346-4162-4DBB-905E-30DB47F00F38}" type="datetimeFigureOut">
              <a:rPr lang="en-US" smtClean="0"/>
              <a:pPr/>
              <a:t>24-May-18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0D2346-4162-4DBB-905E-30DB47F00F38}" type="datetimeFigureOut">
              <a:rPr lang="en-US" smtClean="0"/>
              <a:pPr/>
              <a:t>24-May-18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D2346-4162-4DBB-905E-30DB47F00F38}" type="datetimeFigureOut">
              <a:rPr lang="en-US" smtClean="0"/>
              <a:pPr/>
              <a:t>24-May-18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0D2346-4162-4DBB-905E-30DB47F00F38}" type="datetimeFigureOut">
              <a:rPr lang="en-US" smtClean="0"/>
              <a:pPr/>
              <a:t>24-May-18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40D37-B7C7-456E-94C4-849F2632C6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0D2346-4162-4DBB-905E-30DB47F00F38}" type="datetimeFigureOut">
              <a:rPr lang="en-US" smtClean="0"/>
              <a:pPr/>
              <a:t>24-May-18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7140D37-B7C7-456E-94C4-849F2632C6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00D2346-4162-4DBB-905E-30DB47F00F38}" type="datetimeFigureOut">
              <a:rPr lang="en-US" smtClean="0"/>
              <a:pPr/>
              <a:t>24-May-18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140D37-B7C7-456E-94C4-849F2632C6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 of Food</a:t>
            </a:r>
            <a:endParaRPr lang="en-US" dirty="0"/>
          </a:p>
        </p:txBody>
      </p:sp>
      <p:sp>
        <p:nvSpPr>
          <p:cNvPr id="3" name="Subtitle 2"/>
          <p:cNvSpPr>
            <a:spLocks noGrp="1"/>
          </p:cNvSpPr>
          <p:nvPr>
            <p:ph type="subTitle" idx="1"/>
          </p:nvPr>
        </p:nvSpPr>
        <p:spPr/>
        <p:txBody>
          <a:bodyPr/>
          <a:lstStyle/>
          <a:p>
            <a:r>
              <a:rPr lang="en-US" dirty="0" smtClean="0"/>
              <a:t>Agricultural Science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 4</a:t>
            </a:r>
            <a:endParaRPr lang="en-US" dirty="0"/>
          </a:p>
        </p:txBody>
      </p:sp>
      <p:sp>
        <p:nvSpPr>
          <p:cNvPr id="3" name="Content Placeholder 2"/>
          <p:cNvSpPr>
            <a:spLocks noGrp="1"/>
          </p:cNvSpPr>
          <p:nvPr>
            <p:ph idx="1"/>
          </p:nvPr>
        </p:nvSpPr>
        <p:spPr/>
        <p:txBody>
          <a:bodyPr/>
          <a:lstStyle/>
          <a:p>
            <a:r>
              <a:rPr lang="en-US" dirty="0"/>
              <a:t>You and your parents may visit the grocery. There you will buy the produce which is taken home. Your family will make yummy meals with it!</a:t>
            </a:r>
          </a:p>
          <a:p>
            <a:endParaRPr lang="en-US" dirty="0"/>
          </a:p>
        </p:txBody>
      </p:sp>
      <p:pic>
        <p:nvPicPr>
          <p:cNvPr id="16386" name="Picture 2" descr="Image result for massy stores"/>
          <p:cNvPicPr>
            <a:picLocks noChangeAspect="1" noChangeArrowheads="1"/>
          </p:cNvPicPr>
          <p:nvPr/>
        </p:nvPicPr>
        <p:blipFill>
          <a:blip r:embed="rId2" cstate="print"/>
          <a:srcRect/>
          <a:stretch>
            <a:fillRect/>
          </a:stretch>
        </p:blipFill>
        <p:spPr bwMode="auto">
          <a:xfrm>
            <a:off x="2133600" y="3429000"/>
            <a:ext cx="4572000" cy="304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Journey of Foreign Foods</a:t>
            </a:r>
            <a:endParaRPr lang="en-US" dirty="0"/>
          </a:p>
        </p:txBody>
      </p:sp>
      <p:sp>
        <p:nvSpPr>
          <p:cNvPr id="3" name="Content Placeholder 2"/>
          <p:cNvSpPr>
            <a:spLocks noGrp="1"/>
          </p:cNvSpPr>
          <p:nvPr>
            <p:ph idx="1"/>
          </p:nvPr>
        </p:nvSpPr>
        <p:spPr/>
        <p:txBody>
          <a:bodyPr/>
          <a:lstStyle/>
          <a:p>
            <a:r>
              <a:rPr lang="en-US" dirty="0"/>
              <a:t>What about apples and strawberries? These are not local foods. We buy them from the grocery and markets but where do the groceries and markets get them from? </a:t>
            </a:r>
          </a:p>
          <a:p>
            <a:endParaRPr lang="en-US" dirty="0"/>
          </a:p>
        </p:txBody>
      </p:sp>
      <p:pic>
        <p:nvPicPr>
          <p:cNvPr id="4" name="Picture 3" descr="Image result for apple question clipart"/>
          <p:cNvPicPr/>
          <p:nvPr/>
        </p:nvPicPr>
        <p:blipFill>
          <a:blip r:embed="rId2" cstate="print"/>
          <a:srcRect/>
          <a:stretch>
            <a:fillRect/>
          </a:stretch>
        </p:blipFill>
        <p:spPr bwMode="auto">
          <a:xfrm>
            <a:off x="3048000" y="3505200"/>
            <a:ext cx="2819400" cy="2743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Journey of Foreign Foods</a:t>
            </a:r>
            <a:endParaRPr lang="en-US" dirty="0"/>
          </a:p>
        </p:txBody>
      </p:sp>
      <p:sp>
        <p:nvSpPr>
          <p:cNvPr id="3" name="Content Placeholder 2"/>
          <p:cNvSpPr>
            <a:spLocks noGrp="1"/>
          </p:cNvSpPr>
          <p:nvPr>
            <p:ph idx="1"/>
          </p:nvPr>
        </p:nvSpPr>
        <p:spPr/>
        <p:txBody>
          <a:bodyPr/>
          <a:lstStyle/>
          <a:p>
            <a:r>
              <a:rPr lang="en-US" dirty="0"/>
              <a:t>These foreign foods come to Trinidad and Tobago on ships. The produce is packaged and stored on these large ships. They are kept cool in special refrigerators to prevent them from going bad. </a:t>
            </a:r>
          </a:p>
          <a:p>
            <a:endParaRPr lang="en-US" dirty="0"/>
          </a:p>
        </p:txBody>
      </p:sp>
      <p:pic>
        <p:nvPicPr>
          <p:cNvPr id="4" name="Picture 3" descr="Image result for shipping food"/>
          <p:cNvPicPr/>
          <p:nvPr/>
        </p:nvPicPr>
        <p:blipFill>
          <a:blip r:embed="rId2" cstate="print"/>
          <a:srcRect/>
          <a:stretch>
            <a:fillRect/>
          </a:stretch>
        </p:blipFill>
        <p:spPr bwMode="auto">
          <a:xfrm>
            <a:off x="2971800" y="3581400"/>
            <a:ext cx="3276600"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Journey of Foreign Foods</a:t>
            </a:r>
            <a:endParaRPr lang="en-US" dirty="0"/>
          </a:p>
        </p:txBody>
      </p:sp>
      <p:sp>
        <p:nvSpPr>
          <p:cNvPr id="3" name="Content Placeholder 2"/>
          <p:cNvSpPr>
            <a:spLocks noGrp="1"/>
          </p:cNvSpPr>
          <p:nvPr>
            <p:ph idx="1"/>
          </p:nvPr>
        </p:nvSpPr>
        <p:spPr/>
        <p:txBody>
          <a:bodyPr/>
          <a:lstStyle/>
          <a:p>
            <a:r>
              <a:rPr lang="en-US" sz="2400" dirty="0"/>
              <a:t>The ships travel from other countries such as America and Puerto Rico. When they arrive at Trinidad and Tobago, they are unloaded from the ships and put into trucks which take them to the markets and groceries. We then buy them and our parents make yummy meals with them!</a:t>
            </a:r>
          </a:p>
          <a:p>
            <a:endParaRPr lang="en-US" dirty="0"/>
          </a:p>
        </p:txBody>
      </p:sp>
      <p:pic>
        <p:nvPicPr>
          <p:cNvPr id="6" name="Picture 2" descr="Image result for transporting food from ship to grocery"/>
          <p:cNvPicPr>
            <a:picLocks noChangeAspect="1" noChangeArrowheads="1"/>
          </p:cNvPicPr>
          <p:nvPr/>
        </p:nvPicPr>
        <p:blipFill>
          <a:blip r:embed="rId2" cstate="print"/>
          <a:srcRect r="20946" b="2703"/>
          <a:stretch>
            <a:fillRect/>
          </a:stretch>
        </p:blipFill>
        <p:spPr bwMode="auto">
          <a:xfrm>
            <a:off x="533400" y="3886200"/>
            <a:ext cx="3962400" cy="2743199"/>
          </a:xfrm>
          <a:prstGeom prst="rect">
            <a:avLst/>
          </a:prstGeom>
          <a:noFill/>
        </p:spPr>
      </p:pic>
      <p:pic>
        <p:nvPicPr>
          <p:cNvPr id="7" name="Picture 6" descr="Related image"/>
          <p:cNvPicPr/>
          <p:nvPr/>
        </p:nvPicPr>
        <p:blipFill>
          <a:blip r:embed="rId3" cstate="print"/>
          <a:srcRect b="8791"/>
          <a:stretch>
            <a:fillRect/>
          </a:stretch>
        </p:blipFill>
        <p:spPr bwMode="auto">
          <a:xfrm>
            <a:off x="4876800" y="4191000"/>
            <a:ext cx="3581400" cy="2362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cooking food with family"/>
          <p:cNvPicPr>
            <a:picLocks noGrp="1"/>
          </p:cNvPicPr>
          <p:nvPr>
            <p:ph idx="4294967295"/>
          </p:nvPr>
        </p:nvPicPr>
        <p:blipFill>
          <a:blip r:embed="rId2" cstate="print"/>
          <a:srcRect/>
          <a:stretch>
            <a:fillRect/>
          </a:stretch>
        </p:blipFill>
        <p:spPr bwMode="auto">
          <a:xfrm>
            <a:off x="990600" y="1524000"/>
            <a:ext cx="7315200" cy="43894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Foods</a:t>
            </a:r>
            <a:endParaRPr lang="en-US" dirty="0"/>
          </a:p>
        </p:txBody>
      </p:sp>
      <p:sp>
        <p:nvSpPr>
          <p:cNvPr id="3" name="Content Placeholder 2"/>
          <p:cNvSpPr>
            <a:spLocks noGrp="1"/>
          </p:cNvSpPr>
          <p:nvPr>
            <p:ph idx="1"/>
          </p:nvPr>
        </p:nvSpPr>
        <p:spPr/>
        <p:txBody>
          <a:bodyPr/>
          <a:lstStyle/>
          <a:p>
            <a:pPr lvl="0"/>
            <a:r>
              <a:rPr lang="en-US" dirty="0"/>
              <a:t>Foods grown in our country are called </a:t>
            </a:r>
            <a:r>
              <a:rPr lang="en-US" b="1" u="sng" dirty="0"/>
              <a:t>local foods</a:t>
            </a:r>
            <a:r>
              <a:rPr lang="en-US" dirty="0"/>
              <a:t>. These can be </a:t>
            </a:r>
            <a:r>
              <a:rPr lang="en-US" dirty="0" err="1"/>
              <a:t>ochro</a:t>
            </a:r>
            <a:r>
              <a:rPr lang="en-US" dirty="0"/>
              <a:t>, </a:t>
            </a:r>
            <a:r>
              <a:rPr lang="en-US" dirty="0" err="1"/>
              <a:t>melongene</a:t>
            </a:r>
            <a:r>
              <a:rPr lang="en-US" dirty="0"/>
              <a:t>, dasheen or cassava</a:t>
            </a:r>
          </a:p>
          <a:p>
            <a:endParaRPr lang="en-US" dirty="0"/>
          </a:p>
        </p:txBody>
      </p:sp>
      <p:pic>
        <p:nvPicPr>
          <p:cNvPr id="4" name="Picture 3" descr="Related image"/>
          <p:cNvPicPr/>
          <p:nvPr/>
        </p:nvPicPr>
        <p:blipFill>
          <a:blip r:embed="rId2" cstate="print"/>
          <a:srcRect/>
          <a:stretch>
            <a:fillRect/>
          </a:stretch>
        </p:blipFill>
        <p:spPr bwMode="auto">
          <a:xfrm>
            <a:off x="1295400" y="3352800"/>
            <a:ext cx="2257425" cy="1695450"/>
          </a:xfrm>
          <a:prstGeom prst="rect">
            <a:avLst/>
          </a:prstGeom>
          <a:noFill/>
          <a:ln w="9525">
            <a:noFill/>
            <a:miter lim="800000"/>
            <a:headEnd/>
            <a:tailEnd/>
          </a:ln>
        </p:spPr>
      </p:pic>
      <p:pic>
        <p:nvPicPr>
          <p:cNvPr id="23554" name="Picture 2" descr="Image result for cassava"/>
          <p:cNvPicPr>
            <a:picLocks noChangeAspect="1" noChangeArrowheads="1"/>
          </p:cNvPicPr>
          <p:nvPr/>
        </p:nvPicPr>
        <p:blipFill>
          <a:blip r:embed="rId3" cstate="print"/>
          <a:srcRect/>
          <a:stretch>
            <a:fillRect/>
          </a:stretch>
        </p:blipFill>
        <p:spPr bwMode="auto">
          <a:xfrm>
            <a:off x="5029200" y="3352800"/>
            <a:ext cx="2924175" cy="1905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Exporting Food</a:t>
            </a:r>
            <a:endParaRPr lang="en-US" dirty="0"/>
          </a:p>
        </p:txBody>
      </p:sp>
      <p:sp>
        <p:nvSpPr>
          <p:cNvPr id="3" name="Content Placeholder 2"/>
          <p:cNvSpPr>
            <a:spLocks noGrp="1"/>
          </p:cNvSpPr>
          <p:nvPr>
            <p:ph idx="1"/>
          </p:nvPr>
        </p:nvSpPr>
        <p:spPr/>
        <p:txBody>
          <a:bodyPr/>
          <a:lstStyle/>
          <a:p>
            <a:pPr lvl="0"/>
            <a:r>
              <a:rPr lang="en-US" dirty="0"/>
              <a:t>These foods are sold locally or </a:t>
            </a:r>
            <a:r>
              <a:rPr lang="en-US" b="1" u="sng" dirty="0"/>
              <a:t>exported (sent)</a:t>
            </a:r>
            <a:r>
              <a:rPr lang="en-US" dirty="0"/>
              <a:t> to other countries</a:t>
            </a:r>
            <a:r>
              <a:rPr lang="en-US" dirty="0" smtClean="0"/>
              <a:t>. They </a:t>
            </a:r>
            <a:r>
              <a:rPr lang="en-US" dirty="0"/>
              <a:t>are sent by van, boat or ship. </a:t>
            </a:r>
          </a:p>
          <a:p>
            <a:endParaRPr lang="en-US" dirty="0"/>
          </a:p>
        </p:txBody>
      </p:sp>
      <p:pic>
        <p:nvPicPr>
          <p:cNvPr id="22530" name="Picture 2" descr="Image result for exporting food globally clipart"/>
          <p:cNvPicPr>
            <a:picLocks noChangeAspect="1" noChangeArrowheads="1"/>
          </p:cNvPicPr>
          <p:nvPr/>
        </p:nvPicPr>
        <p:blipFill>
          <a:blip r:embed="rId2" cstate="print"/>
          <a:srcRect/>
          <a:stretch>
            <a:fillRect/>
          </a:stretch>
        </p:blipFill>
        <p:spPr bwMode="auto">
          <a:xfrm>
            <a:off x="2514600" y="3276600"/>
            <a:ext cx="3980329" cy="2819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Foods</a:t>
            </a:r>
            <a:endParaRPr lang="en-US" dirty="0"/>
          </a:p>
        </p:txBody>
      </p:sp>
      <p:sp>
        <p:nvSpPr>
          <p:cNvPr id="3" name="Content Placeholder 2"/>
          <p:cNvSpPr>
            <a:spLocks noGrp="1"/>
          </p:cNvSpPr>
          <p:nvPr>
            <p:ph idx="1"/>
          </p:nvPr>
        </p:nvSpPr>
        <p:spPr/>
        <p:txBody>
          <a:bodyPr/>
          <a:lstStyle/>
          <a:p>
            <a:pPr lvl="0"/>
            <a:r>
              <a:rPr lang="en-US" b="1" u="sng" dirty="0"/>
              <a:t>Foreign foods</a:t>
            </a:r>
            <a:r>
              <a:rPr lang="en-US" dirty="0"/>
              <a:t> are foods grown in other countries such as strawberries and apples.</a:t>
            </a:r>
          </a:p>
          <a:p>
            <a:endParaRPr lang="en-US" dirty="0"/>
          </a:p>
        </p:txBody>
      </p:sp>
      <p:pic>
        <p:nvPicPr>
          <p:cNvPr id="21508" name="Picture 4" descr="Image result for global strawberry growers"/>
          <p:cNvPicPr>
            <a:picLocks noChangeAspect="1" noChangeArrowheads="1"/>
          </p:cNvPicPr>
          <p:nvPr/>
        </p:nvPicPr>
        <p:blipFill>
          <a:blip r:embed="rId2" cstate="print"/>
          <a:srcRect/>
          <a:stretch>
            <a:fillRect/>
          </a:stretch>
        </p:blipFill>
        <p:spPr bwMode="auto">
          <a:xfrm>
            <a:off x="1752600" y="2819400"/>
            <a:ext cx="5435099" cy="3733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pPr algn="ctr"/>
            <a:r>
              <a:rPr lang="en-US" dirty="0" smtClean="0"/>
              <a:t>The Journey of Food</a:t>
            </a:r>
            <a:endParaRPr lang="en-US" dirty="0"/>
          </a:p>
        </p:txBody>
      </p:sp>
      <p:pic>
        <p:nvPicPr>
          <p:cNvPr id="20482" name="Picture 2" descr="Image result for journey of food from farm to table"/>
          <p:cNvPicPr>
            <a:picLocks noChangeAspect="1" noChangeArrowheads="1"/>
          </p:cNvPicPr>
          <p:nvPr/>
        </p:nvPicPr>
        <p:blipFill>
          <a:blip r:embed="rId2" cstate="print"/>
          <a:srcRect r="-63" b="12195"/>
          <a:stretch>
            <a:fillRect/>
          </a:stretch>
        </p:blipFill>
        <p:spPr bwMode="auto">
          <a:xfrm>
            <a:off x="2590800" y="2438400"/>
            <a:ext cx="4038600" cy="2743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a:t>
            </a:r>
            <a:r>
              <a:rPr lang="en-US" b="1" dirty="0" smtClean="0"/>
              <a:t>1</a:t>
            </a:r>
            <a:endParaRPr lang="en-US" dirty="0"/>
          </a:p>
        </p:txBody>
      </p:sp>
      <p:sp>
        <p:nvSpPr>
          <p:cNvPr id="3" name="Content Placeholder 2"/>
          <p:cNvSpPr>
            <a:spLocks noGrp="1"/>
          </p:cNvSpPr>
          <p:nvPr>
            <p:ph sz="half" idx="1"/>
          </p:nvPr>
        </p:nvSpPr>
        <p:spPr/>
        <p:txBody>
          <a:bodyPr/>
          <a:lstStyle/>
          <a:p>
            <a:r>
              <a:rPr lang="en-US" dirty="0"/>
              <a:t>Food first has to be grown on a farm. </a:t>
            </a:r>
          </a:p>
          <a:p>
            <a:r>
              <a:rPr lang="en-US" dirty="0"/>
              <a:t>The farmers will </a:t>
            </a:r>
            <a:r>
              <a:rPr lang="en-US" b="1" dirty="0"/>
              <a:t>grow</a:t>
            </a:r>
            <a:r>
              <a:rPr lang="en-US" dirty="0"/>
              <a:t> the crops on their farms. Then they will </a:t>
            </a:r>
            <a:r>
              <a:rPr lang="en-US" b="1" dirty="0"/>
              <a:t>harvest</a:t>
            </a:r>
            <a:r>
              <a:rPr lang="en-US" dirty="0"/>
              <a:t> them.  </a:t>
            </a:r>
          </a:p>
          <a:p>
            <a:pPr>
              <a:buNone/>
            </a:pPr>
            <a:endParaRPr lang="en-US" dirty="0"/>
          </a:p>
        </p:txBody>
      </p:sp>
      <p:sp>
        <p:nvSpPr>
          <p:cNvPr id="5" name="Content Placeholder 4"/>
          <p:cNvSpPr>
            <a:spLocks noGrp="1"/>
          </p:cNvSpPr>
          <p:nvPr>
            <p:ph sz="half" idx="2"/>
          </p:nvPr>
        </p:nvSpPr>
        <p:spPr/>
        <p:txBody>
          <a:bodyPr/>
          <a:lstStyle/>
          <a:p>
            <a:r>
              <a:rPr lang="en-US" dirty="0" smtClean="0"/>
              <a:t>The farmer can use a cart to transport the produce from the farm to a storage place. </a:t>
            </a:r>
          </a:p>
          <a:p>
            <a:endParaRPr lang="en-US" dirty="0"/>
          </a:p>
        </p:txBody>
      </p:sp>
      <p:pic>
        <p:nvPicPr>
          <p:cNvPr id="19458" name="Picture 2" descr="Related image"/>
          <p:cNvPicPr>
            <a:picLocks noChangeAspect="1" noChangeArrowheads="1"/>
          </p:cNvPicPr>
          <p:nvPr/>
        </p:nvPicPr>
        <p:blipFill>
          <a:blip r:embed="rId2" cstate="print"/>
          <a:srcRect/>
          <a:stretch>
            <a:fillRect/>
          </a:stretch>
        </p:blipFill>
        <p:spPr bwMode="auto">
          <a:xfrm>
            <a:off x="1295400" y="4419600"/>
            <a:ext cx="2409046" cy="1905000"/>
          </a:xfrm>
          <a:prstGeom prst="rect">
            <a:avLst/>
          </a:prstGeom>
          <a:noFill/>
        </p:spPr>
      </p:pic>
      <p:pic>
        <p:nvPicPr>
          <p:cNvPr id="6" name="Picture 5" descr="Image result for farmer's cart"/>
          <p:cNvPicPr/>
          <p:nvPr/>
        </p:nvPicPr>
        <p:blipFill>
          <a:blip r:embed="rId3" cstate="print"/>
          <a:srcRect/>
          <a:stretch>
            <a:fillRect/>
          </a:stretch>
        </p:blipFill>
        <p:spPr bwMode="auto">
          <a:xfrm>
            <a:off x="5334000" y="3962400"/>
            <a:ext cx="2895600" cy="1828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 </a:t>
            </a:r>
            <a:r>
              <a:rPr lang="en-US" b="1" dirty="0" smtClean="0"/>
              <a:t>2</a:t>
            </a:r>
            <a:endParaRPr lang="en-US" dirty="0"/>
          </a:p>
        </p:txBody>
      </p:sp>
      <p:sp>
        <p:nvSpPr>
          <p:cNvPr id="3" name="Content Placeholder 2"/>
          <p:cNvSpPr>
            <a:spLocks noGrp="1"/>
          </p:cNvSpPr>
          <p:nvPr>
            <p:ph sz="half" idx="1"/>
          </p:nvPr>
        </p:nvSpPr>
        <p:spPr/>
        <p:txBody>
          <a:bodyPr>
            <a:normAutofit/>
          </a:bodyPr>
          <a:lstStyle/>
          <a:p>
            <a:r>
              <a:rPr lang="en-US" dirty="0"/>
              <a:t>After harvesting the produce and storing it, the farmer will have to get it to the market or the grocery. </a:t>
            </a:r>
          </a:p>
          <a:p>
            <a:endParaRPr lang="en-US" dirty="0"/>
          </a:p>
        </p:txBody>
      </p:sp>
      <p:sp>
        <p:nvSpPr>
          <p:cNvPr id="4" name="Content Placeholder 3"/>
          <p:cNvSpPr>
            <a:spLocks noGrp="1"/>
          </p:cNvSpPr>
          <p:nvPr>
            <p:ph sz="half" idx="2"/>
          </p:nvPr>
        </p:nvSpPr>
        <p:spPr>
          <a:xfrm>
            <a:off x="4724400" y="1752600"/>
            <a:ext cx="4038600" cy="4434840"/>
          </a:xfrm>
        </p:spPr>
        <p:txBody>
          <a:bodyPr>
            <a:normAutofit/>
          </a:bodyPr>
          <a:lstStyle/>
          <a:p>
            <a:r>
              <a:rPr lang="en-US" dirty="0" smtClean="0"/>
              <a:t>The farmer must ensure that the produce is packaged and stored properly to ensure that it does not get damaged. </a:t>
            </a:r>
          </a:p>
          <a:p>
            <a:endParaRPr lang="en-US" dirty="0"/>
          </a:p>
        </p:txBody>
      </p:sp>
      <p:pic>
        <p:nvPicPr>
          <p:cNvPr id="5" name="Picture 4" descr="Related image"/>
          <p:cNvPicPr/>
          <p:nvPr/>
        </p:nvPicPr>
        <p:blipFill>
          <a:blip r:embed="rId2" cstate="print"/>
          <a:srcRect/>
          <a:stretch>
            <a:fillRect/>
          </a:stretch>
        </p:blipFill>
        <p:spPr bwMode="auto">
          <a:xfrm>
            <a:off x="1524000" y="3962400"/>
            <a:ext cx="2286000" cy="2209800"/>
          </a:xfrm>
          <a:prstGeom prst="rect">
            <a:avLst/>
          </a:prstGeom>
          <a:noFill/>
          <a:ln w="9525">
            <a:noFill/>
            <a:miter lim="800000"/>
            <a:headEnd/>
            <a:tailEnd/>
          </a:ln>
        </p:spPr>
      </p:pic>
      <p:pic>
        <p:nvPicPr>
          <p:cNvPr id="7" name="Picture 6" descr="Image result for packaging produce for transport"/>
          <p:cNvPicPr/>
          <p:nvPr/>
        </p:nvPicPr>
        <p:blipFill>
          <a:blip r:embed="rId3" cstate="print"/>
          <a:srcRect r="57009"/>
          <a:stretch>
            <a:fillRect/>
          </a:stretch>
        </p:blipFill>
        <p:spPr bwMode="auto">
          <a:xfrm>
            <a:off x="5410200" y="4114800"/>
            <a:ext cx="1314450" cy="2038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 2</a:t>
            </a:r>
            <a:endParaRPr lang="en-US" dirty="0"/>
          </a:p>
        </p:txBody>
      </p:sp>
      <p:sp>
        <p:nvSpPr>
          <p:cNvPr id="3" name="Content Placeholder 2"/>
          <p:cNvSpPr>
            <a:spLocks noGrp="1"/>
          </p:cNvSpPr>
          <p:nvPr>
            <p:ph idx="1"/>
          </p:nvPr>
        </p:nvSpPr>
        <p:spPr/>
        <p:txBody>
          <a:bodyPr/>
          <a:lstStyle/>
          <a:p>
            <a:r>
              <a:rPr lang="en-US" dirty="0" smtClean="0"/>
              <a:t>He can use a truck or a van to transport it to the grocery or the market. </a:t>
            </a:r>
          </a:p>
          <a:p>
            <a:endParaRPr lang="en-US" dirty="0"/>
          </a:p>
        </p:txBody>
      </p:sp>
      <p:pic>
        <p:nvPicPr>
          <p:cNvPr id="4" name="Picture 3" descr="Image result for packaging produce for transport"/>
          <p:cNvPicPr/>
          <p:nvPr/>
        </p:nvPicPr>
        <p:blipFill>
          <a:blip r:embed="rId2" cstate="print"/>
          <a:srcRect/>
          <a:stretch>
            <a:fillRect/>
          </a:stretch>
        </p:blipFill>
        <p:spPr bwMode="auto">
          <a:xfrm>
            <a:off x="838200" y="3048000"/>
            <a:ext cx="3581400" cy="2286000"/>
          </a:xfrm>
          <a:prstGeom prst="rect">
            <a:avLst/>
          </a:prstGeom>
          <a:noFill/>
          <a:ln w="9525">
            <a:noFill/>
            <a:miter lim="800000"/>
            <a:headEnd/>
            <a:tailEnd/>
          </a:ln>
        </p:spPr>
      </p:pic>
      <p:pic>
        <p:nvPicPr>
          <p:cNvPr id="37890" name="Picture 2" descr="Image result for packaging produce for transport"/>
          <p:cNvPicPr>
            <a:picLocks noChangeAspect="1" noChangeArrowheads="1"/>
          </p:cNvPicPr>
          <p:nvPr/>
        </p:nvPicPr>
        <p:blipFill>
          <a:blip r:embed="rId3" cstate="print"/>
          <a:srcRect/>
          <a:stretch>
            <a:fillRect/>
          </a:stretch>
        </p:blipFill>
        <p:spPr bwMode="auto">
          <a:xfrm>
            <a:off x="5105400" y="3505200"/>
            <a:ext cx="3560983" cy="182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Step 3</a:t>
            </a:r>
            <a:endParaRPr lang="en-US" dirty="0"/>
          </a:p>
        </p:txBody>
      </p:sp>
      <p:sp>
        <p:nvSpPr>
          <p:cNvPr id="3" name="Content Placeholder 2"/>
          <p:cNvSpPr>
            <a:spLocks noGrp="1"/>
          </p:cNvSpPr>
          <p:nvPr>
            <p:ph idx="1"/>
          </p:nvPr>
        </p:nvSpPr>
        <p:spPr/>
        <p:txBody>
          <a:bodyPr/>
          <a:lstStyle/>
          <a:p>
            <a:r>
              <a:rPr lang="en-US" dirty="0"/>
              <a:t>At the market or grocery, the produce has to be unloaded from the truck or van and then taken to the store. They are packed to neatly to ensure that they do not get damaged or bruised.</a:t>
            </a:r>
          </a:p>
        </p:txBody>
      </p:sp>
      <p:pic>
        <p:nvPicPr>
          <p:cNvPr id="4" name="Picture 3" descr="Related image"/>
          <p:cNvPicPr/>
          <p:nvPr/>
        </p:nvPicPr>
        <p:blipFill>
          <a:blip r:embed="rId2" cstate="print"/>
          <a:srcRect t="9524"/>
          <a:stretch>
            <a:fillRect/>
          </a:stretch>
        </p:blipFill>
        <p:spPr bwMode="auto">
          <a:xfrm>
            <a:off x="838200" y="4038600"/>
            <a:ext cx="2664460" cy="1809750"/>
          </a:xfrm>
          <a:prstGeom prst="rect">
            <a:avLst/>
          </a:prstGeom>
          <a:noFill/>
          <a:ln w="9525">
            <a:noFill/>
            <a:miter lim="800000"/>
            <a:headEnd/>
            <a:tailEnd/>
          </a:ln>
        </p:spPr>
      </p:pic>
      <p:pic>
        <p:nvPicPr>
          <p:cNvPr id="17410" name="Picture 2" descr="Related image"/>
          <p:cNvPicPr>
            <a:picLocks noChangeAspect="1" noChangeArrowheads="1"/>
          </p:cNvPicPr>
          <p:nvPr/>
        </p:nvPicPr>
        <p:blipFill>
          <a:blip r:embed="rId3" cstate="print"/>
          <a:srcRect/>
          <a:stretch>
            <a:fillRect/>
          </a:stretch>
        </p:blipFill>
        <p:spPr bwMode="auto">
          <a:xfrm>
            <a:off x="4953000" y="3962400"/>
            <a:ext cx="3618938" cy="2667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562</TotalTime>
  <Words>389</Words>
  <Application>Microsoft Office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Transportation of Food</vt:lpstr>
      <vt:lpstr>Local Foods</vt:lpstr>
      <vt:lpstr>Exporting Food</vt:lpstr>
      <vt:lpstr>Foreign Foods</vt:lpstr>
      <vt:lpstr>The Journey of Food</vt:lpstr>
      <vt:lpstr>Step 1</vt:lpstr>
      <vt:lpstr>Step 2</vt:lpstr>
      <vt:lpstr>Step 2</vt:lpstr>
      <vt:lpstr>Step 3</vt:lpstr>
      <vt:lpstr>Step 4</vt:lpstr>
      <vt:lpstr>Journey of Foreign Foods</vt:lpstr>
      <vt:lpstr>Journey of Foreign Foods</vt:lpstr>
      <vt:lpstr>Journey of Foreign Foods</vt:lpstr>
      <vt:lpstr>Slide 14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54</cp:revision>
  <dcterms:created xsi:type="dcterms:W3CDTF">2018-05-23T11:14:39Z</dcterms:created>
  <dcterms:modified xsi:type="dcterms:W3CDTF">2018-05-24T12:07:46Z</dcterms:modified>
</cp:coreProperties>
</file>